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336" r:id="rId3"/>
    <p:sldId id="351" r:id="rId4"/>
    <p:sldId id="352" r:id="rId5"/>
    <p:sldId id="348" r:id="rId6"/>
    <p:sldId id="345" r:id="rId7"/>
    <p:sldId id="347" r:id="rId8"/>
    <p:sldId id="346" r:id="rId9"/>
    <p:sldId id="32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4D81"/>
    <a:srgbClr val="35809D"/>
    <a:srgbClr val="5897AF"/>
    <a:srgbClr val="83B1C3"/>
    <a:srgbClr val="53A5C5"/>
    <a:srgbClr val="F3F5F3"/>
    <a:srgbClr val="40603A"/>
    <a:srgbClr val="83A44E"/>
    <a:srgbClr val="7F7F7F"/>
    <a:srgbClr val="968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7A8DB9-61BD-45F4-9F5D-E41FC7B5D73A}" type="datetimeFigureOut">
              <a:rPr lang="LID4096" smtClean="0"/>
              <a:t>01/13/2025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525AD-B143-4A80-9235-C3344EC6436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21911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237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922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691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512"/>
            <a:ext cx="12192000" cy="59476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3345206-9FAF-53E1-C6FD-D94B5BC05E86}"/>
              </a:ext>
            </a:extLst>
          </p:cNvPr>
          <p:cNvCxnSpPr>
            <a:cxnSpLocks/>
          </p:cNvCxnSpPr>
          <p:nvPr userDrawn="1"/>
        </p:nvCxnSpPr>
        <p:spPr>
          <a:xfrm>
            <a:off x="1840742" y="831274"/>
            <a:ext cx="8510516" cy="0"/>
          </a:xfrm>
          <a:prstGeom prst="line">
            <a:avLst/>
          </a:prstGeom>
          <a:ln w="28575" cmpd="dbl">
            <a:solidFill>
              <a:srgbClr val="83B1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0041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435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304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801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045" y="6431412"/>
            <a:ext cx="526576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6AB5BAFF-11F9-4323-AD3D-E28A4092430C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5799D32-8AD5-C06C-8B54-DF0F0BB9FB71}"/>
              </a:ext>
            </a:extLst>
          </p:cNvPr>
          <p:cNvCxnSpPr>
            <a:cxnSpLocks/>
          </p:cNvCxnSpPr>
          <p:nvPr userDrawn="1"/>
        </p:nvCxnSpPr>
        <p:spPr>
          <a:xfrm>
            <a:off x="1840742" y="831274"/>
            <a:ext cx="8510516" cy="0"/>
          </a:xfrm>
          <a:prstGeom prst="line">
            <a:avLst/>
          </a:prstGeom>
          <a:ln w="28575">
            <a:solidFill>
              <a:srgbClr val="A2A0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26300916-D540-1354-9E33-591B18DA5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6511"/>
            <a:ext cx="12192000" cy="59476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408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255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3992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5BAFF-11F9-4323-AD3D-E28A409243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022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31F29-1F4C-4E36-B279-86992F5AE21E}" type="datetimeFigureOut">
              <a:rPr lang="en-GB" smtClean="0"/>
              <a:t>13/01/2025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pic>
        <p:nvPicPr>
          <p:cNvPr id="6" name="Picture 5" descr="A black and white background&#10;&#10;Description automatically generated">
            <a:extLst>
              <a:ext uri="{FF2B5EF4-FFF2-40B4-BE49-F238E27FC236}">
                <a16:creationId xmlns:a16="http://schemas.microsoft.com/office/drawing/2014/main" id="{8654C519-78AC-2BE1-5BF3-607457589815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3410"/>
            <a:ext cx="2466753" cy="764589"/>
          </a:xfrm>
          <a:prstGeom prst="rect">
            <a:avLst/>
          </a:prstGeom>
        </p:spPr>
      </p:pic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D9B3BF8E-D5C5-B5C9-1DB4-AF25117C91A1}"/>
              </a:ext>
            </a:extLst>
          </p:cNvPr>
          <p:cNvSpPr txBox="1">
            <a:spLocks/>
          </p:cNvSpPr>
          <p:nvPr userDrawn="1"/>
        </p:nvSpPr>
        <p:spPr>
          <a:xfrm>
            <a:off x="27296" y="6410101"/>
            <a:ext cx="6346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6AB5BAFF-11F9-4323-AD3D-E28A4092430C}" type="slidenum">
              <a:rPr lang="en-GB" sz="1400" smtClean="0">
                <a:solidFill>
                  <a:schemeClr val="bg1">
                    <a:lumMod val="95000"/>
                  </a:schemeClr>
                </a:solidFill>
              </a:rPr>
              <a:pPr algn="l"/>
              <a:t>‹#›</a:t>
            </a:fld>
            <a:endParaRPr lang="en-GB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8" name="Picture 7" descr="A black and white background&#10;&#10;Description automatically generated">
            <a:extLst>
              <a:ext uri="{FF2B5EF4-FFF2-40B4-BE49-F238E27FC236}">
                <a16:creationId xmlns:a16="http://schemas.microsoft.com/office/drawing/2014/main" id="{A6312E03-BE1F-F860-14F2-9A2157CEA5E6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-2014"/>
            <a:ext cx="2466753" cy="764589"/>
          </a:xfrm>
          <a:prstGeom prst="rect">
            <a:avLst/>
          </a:prstGeom>
        </p:spPr>
      </p:pic>
      <p:pic>
        <p:nvPicPr>
          <p:cNvPr id="13" name="Picture 12" descr="A black and white background&#10;&#10;Description automatically generated">
            <a:extLst>
              <a:ext uri="{FF2B5EF4-FFF2-40B4-BE49-F238E27FC236}">
                <a16:creationId xmlns:a16="http://schemas.microsoft.com/office/drawing/2014/main" id="{C471A4FE-15F3-9C29-6A57-B62919C73050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9725247" y="0"/>
            <a:ext cx="2466753" cy="764589"/>
          </a:xfrm>
          <a:prstGeom prst="rect">
            <a:avLst/>
          </a:prstGeom>
        </p:spPr>
      </p:pic>
      <p:pic>
        <p:nvPicPr>
          <p:cNvPr id="14" name="Picture 13" descr="A black and white background&#10;&#10;Description automatically generated">
            <a:extLst>
              <a:ext uri="{FF2B5EF4-FFF2-40B4-BE49-F238E27FC236}">
                <a16:creationId xmlns:a16="http://schemas.microsoft.com/office/drawing/2014/main" id="{85C4B840-DD57-5202-F41B-696E2EC2EBB4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25247" y="6094080"/>
            <a:ext cx="2466753" cy="76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102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white landscape&#10;&#10;Description automatically generated with medium confidence">
            <a:extLst>
              <a:ext uri="{FF2B5EF4-FFF2-40B4-BE49-F238E27FC236}">
                <a16:creationId xmlns:a16="http://schemas.microsoft.com/office/drawing/2014/main" id="{79A0028B-BB8A-7E0C-8B4F-271C7A98B1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343" b="404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91F95-E183-15E5-A172-9A1DFB8DB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92594"/>
            <a:ext cx="12192000" cy="3672813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GB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Generative models</a:t>
            </a:r>
            <a:br>
              <a:rPr lang="en-GB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GB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Sarah Pederzani</a:t>
            </a:r>
            <a:br>
              <a:rPr lang="en-GB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GB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StalFire</a:t>
            </a:r>
            <a:r>
              <a:rPr lang="en-GB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PSM workshop, University of Utah</a:t>
            </a:r>
            <a:br>
              <a:rPr lang="en-GB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18.01.2025</a:t>
            </a:r>
            <a:endParaRPr lang="LID4096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841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9488D-7DC4-45BE-EAD5-7CFF3B2C3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B1B50-2863-7DDB-FCA4-6B2E4396B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is a generative model?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72F672-2027-1E14-D04A-858293508995}"/>
              </a:ext>
            </a:extLst>
          </p:cNvPr>
          <p:cNvSpPr txBox="1"/>
          <p:nvPr/>
        </p:nvSpPr>
        <p:spPr>
          <a:xfrm>
            <a:off x="1521403" y="1136074"/>
            <a:ext cx="91491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A generative model is any set of rules about how to produce an outcome expressed as a mathematical or computational model</a:t>
            </a:r>
          </a:p>
          <a:p>
            <a:pPr algn="ctr"/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2163437-63AF-01E4-B7D4-86E53FF640AE}"/>
              </a:ext>
            </a:extLst>
          </p:cNvPr>
          <p:cNvSpPr/>
          <p:nvPr/>
        </p:nvSpPr>
        <p:spPr>
          <a:xfrm>
            <a:off x="4947804" y="3096493"/>
            <a:ext cx="2826328" cy="1361209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Computer program</a:t>
            </a:r>
          </a:p>
          <a:p>
            <a:pPr algn="ctr"/>
            <a:r>
              <a:rPr lang="en-GB" dirty="0"/>
              <a:t>Mathematical expression</a:t>
            </a:r>
          </a:p>
          <a:p>
            <a:pPr algn="ctr"/>
            <a:r>
              <a:rPr lang="en-GB" dirty="0"/>
              <a:t>Set of rules</a:t>
            </a:r>
            <a:endParaRPr lang="LID4096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04136-B43F-066F-23B0-1FA246867398}"/>
              </a:ext>
            </a:extLst>
          </p:cNvPr>
          <p:cNvSpPr txBox="1"/>
          <p:nvPr/>
        </p:nvSpPr>
        <p:spPr>
          <a:xfrm>
            <a:off x="2611758" y="3592431"/>
            <a:ext cx="2043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/>
              <a:t>Generative model</a:t>
            </a:r>
            <a:endParaRPr lang="LID4096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A0E59C-2733-EA0A-5C70-7B8B8B6FF645}"/>
              </a:ext>
            </a:extLst>
          </p:cNvPr>
          <p:cNvSpPr txBox="1"/>
          <p:nvPr/>
        </p:nvSpPr>
        <p:spPr>
          <a:xfrm>
            <a:off x="2937425" y="2406038"/>
            <a:ext cx="1391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/>
              <a:t>Parameters</a:t>
            </a:r>
            <a:endParaRPr lang="LID4096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D571F6-0E1E-FED0-7902-9346B7371FFB}"/>
              </a:ext>
            </a:extLst>
          </p:cNvPr>
          <p:cNvSpPr txBox="1"/>
          <p:nvPr/>
        </p:nvSpPr>
        <p:spPr>
          <a:xfrm>
            <a:off x="3293034" y="4704293"/>
            <a:ext cx="680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/>
              <a:t>Data</a:t>
            </a:r>
            <a:endParaRPr lang="LID4096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20415C-9069-D0C5-350A-68A55D4D5CD2}"/>
              </a:ext>
            </a:extLst>
          </p:cNvPr>
          <p:cNvSpPr txBox="1"/>
          <p:nvPr/>
        </p:nvSpPr>
        <p:spPr>
          <a:xfrm>
            <a:off x="5288971" y="2140014"/>
            <a:ext cx="20393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ym typeface="Symbol" panose="05050102010706020507" pitchFamily="18" charset="2"/>
              </a:rPr>
              <a:t>      </a:t>
            </a:r>
            <a:endParaRPr lang="LID4096" sz="4400" b="1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DB57CB70-FBD6-0BBE-4A65-E799734922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303503"/>
              </p:ext>
            </p:extLst>
          </p:nvPr>
        </p:nvGraphicFramePr>
        <p:xfrm>
          <a:off x="5156921" y="4771541"/>
          <a:ext cx="240809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2698">
                  <a:extLst>
                    <a:ext uri="{9D8B030D-6E8A-4147-A177-3AD203B41FA5}">
                      <a16:colId xmlns:a16="http://schemas.microsoft.com/office/drawing/2014/main" val="2856567807"/>
                    </a:ext>
                  </a:extLst>
                </a:gridCol>
                <a:gridCol w="802698">
                  <a:extLst>
                    <a:ext uri="{9D8B030D-6E8A-4147-A177-3AD203B41FA5}">
                      <a16:colId xmlns:a16="http://schemas.microsoft.com/office/drawing/2014/main" val="575676709"/>
                    </a:ext>
                  </a:extLst>
                </a:gridCol>
                <a:gridCol w="802698">
                  <a:extLst>
                    <a:ext uri="{9D8B030D-6E8A-4147-A177-3AD203B41FA5}">
                      <a16:colId xmlns:a16="http://schemas.microsoft.com/office/drawing/2014/main" val="1256925827"/>
                    </a:ext>
                  </a:extLst>
                </a:gridCol>
              </a:tblGrid>
              <a:tr h="272242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x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y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group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4441728"/>
                  </a:ext>
                </a:extLst>
              </a:tr>
              <a:tr h="272242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1.34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0.22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605569"/>
                  </a:ext>
                </a:extLst>
              </a:tr>
              <a:tr h="272242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7.16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4.32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B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735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8893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0A904-7442-3852-BE17-EE847133A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8FCCD-F7FE-2CAD-73D5-04D305266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is a generative model?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260E22-ACEB-9A46-0D10-91B174E664BE}"/>
              </a:ext>
            </a:extLst>
          </p:cNvPr>
          <p:cNvSpPr txBox="1"/>
          <p:nvPr/>
        </p:nvSpPr>
        <p:spPr>
          <a:xfrm>
            <a:off x="1521403" y="1136074"/>
            <a:ext cx="91491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A generative model is any set of rules about how to produce an outcome expressed as a mathematical or computational model</a:t>
            </a:r>
          </a:p>
          <a:p>
            <a:pPr algn="ctr"/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69F5443-1B87-5495-5B47-1A0B31454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667" y="1919284"/>
            <a:ext cx="7729248" cy="4702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1F8A741-691C-476E-4B51-A6C8815C48EA}"/>
              </a:ext>
            </a:extLst>
          </p:cNvPr>
          <p:cNvSpPr/>
          <p:nvPr/>
        </p:nvSpPr>
        <p:spPr>
          <a:xfrm>
            <a:off x="3865407" y="3086100"/>
            <a:ext cx="4369377" cy="2036618"/>
          </a:xfrm>
          <a:prstGeom prst="rect">
            <a:avLst/>
          </a:prstGeom>
          <a:solidFill>
            <a:srgbClr val="F3F5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GB" b="1" dirty="0">
                <a:solidFill>
                  <a:schemeClr val="tx1"/>
                </a:solidFill>
              </a:rPr>
              <a:t>Triangular monsters get sunglasses</a:t>
            </a:r>
          </a:p>
          <a:p>
            <a:pPr marL="342900" indent="-342900">
              <a:buAutoNum type="arabicPeriod"/>
            </a:pPr>
            <a:endParaRPr lang="en-GB" b="1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en-GB" b="1" dirty="0">
                <a:solidFill>
                  <a:schemeClr val="tx1"/>
                </a:solidFill>
              </a:rPr>
              <a:t>Other monsters get hats</a:t>
            </a:r>
            <a:endParaRPr lang="LID4096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FE8C83-5D67-2EC7-025A-7AD2350D1004}"/>
              </a:ext>
            </a:extLst>
          </p:cNvPr>
          <p:cNvSpPr/>
          <p:nvPr/>
        </p:nvSpPr>
        <p:spPr>
          <a:xfrm>
            <a:off x="3917362" y="5122718"/>
            <a:ext cx="129886" cy="238991"/>
          </a:xfrm>
          <a:prstGeom prst="rect">
            <a:avLst/>
          </a:prstGeom>
          <a:solidFill>
            <a:srgbClr val="F3F5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E77055-1B39-8629-0837-6433F8B606EA}"/>
              </a:ext>
            </a:extLst>
          </p:cNvPr>
          <p:cNvSpPr/>
          <p:nvPr/>
        </p:nvSpPr>
        <p:spPr>
          <a:xfrm>
            <a:off x="2701625" y="2504209"/>
            <a:ext cx="1646959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D270F0-AD3C-BF23-07C5-E39833AEAE87}"/>
              </a:ext>
            </a:extLst>
          </p:cNvPr>
          <p:cNvSpPr txBox="1"/>
          <p:nvPr/>
        </p:nvSpPr>
        <p:spPr>
          <a:xfrm>
            <a:off x="1588241" y="3901054"/>
            <a:ext cx="2043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/>
              <a:t>Generative model</a:t>
            </a:r>
            <a:endParaRPr lang="LID4096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2B0455-E97A-C05D-4C6D-36B70ED60320}"/>
              </a:ext>
            </a:extLst>
          </p:cNvPr>
          <p:cNvSpPr txBox="1"/>
          <p:nvPr/>
        </p:nvSpPr>
        <p:spPr>
          <a:xfrm>
            <a:off x="1913907" y="2406038"/>
            <a:ext cx="1391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/>
              <a:t>Parameters</a:t>
            </a:r>
            <a:endParaRPr lang="LID4096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72F140-05E6-B196-D088-5E3FB9769856}"/>
              </a:ext>
            </a:extLst>
          </p:cNvPr>
          <p:cNvSpPr txBox="1"/>
          <p:nvPr/>
        </p:nvSpPr>
        <p:spPr>
          <a:xfrm>
            <a:off x="2196079" y="5681039"/>
            <a:ext cx="680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/>
              <a:t>Data</a:t>
            </a:r>
            <a:endParaRPr lang="LID4096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415FF9-BCD3-9568-606A-7003293157DA}"/>
              </a:ext>
            </a:extLst>
          </p:cNvPr>
          <p:cNvSpPr txBox="1"/>
          <p:nvPr/>
        </p:nvSpPr>
        <p:spPr>
          <a:xfrm>
            <a:off x="7777596" y="6344489"/>
            <a:ext cx="1448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Art by Allison Horst</a:t>
            </a:r>
            <a:endParaRPr lang="LID4096" sz="1200" dirty="0"/>
          </a:p>
        </p:txBody>
      </p:sp>
    </p:spTree>
    <p:extLst>
      <p:ext uri="{BB962C8B-B14F-4D97-AF65-F5344CB8AC3E}">
        <p14:creationId xmlns:p14="http://schemas.microsoft.com/office/powerpoint/2010/main" val="2055606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D8376-794D-CE13-8DF3-F3D365A29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2AB75-FBBC-D69E-8DBA-6590859CE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is a generative model?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B0DBD9-4B6B-ED24-AD3A-1839D976E923}"/>
              </a:ext>
            </a:extLst>
          </p:cNvPr>
          <p:cNvSpPr txBox="1"/>
          <p:nvPr/>
        </p:nvSpPr>
        <p:spPr>
          <a:xfrm>
            <a:off x="1521403" y="1136074"/>
            <a:ext cx="91491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A generative model is any set of rules about how to produce an outcome expressed as a mathematical or computational model</a:t>
            </a:r>
          </a:p>
          <a:p>
            <a:pPr algn="ctr"/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7CC2A5E-4061-AA22-679B-01AA051C9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667" y="1919284"/>
            <a:ext cx="7729248" cy="4702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33EA0B-C3A2-A00A-53BC-5501D88FEBBB}"/>
              </a:ext>
            </a:extLst>
          </p:cNvPr>
          <p:cNvSpPr/>
          <p:nvPr/>
        </p:nvSpPr>
        <p:spPr>
          <a:xfrm>
            <a:off x="3917362" y="5122718"/>
            <a:ext cx="129886" cy="238991"/>
          </a:xfrm>
          <a:prstGeom prst="rect">
            <a:avLst/>
          </a:prstGeom>
          <a:solidFill>
            <a:srgbClr val="F3F5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A9368C-BCA2-A3A1-283A-7CF00ECC1AC9}"/>
              </a:ext>
            </a:extLst>
          </p:cNvPr>
          <p:cNvSpPr txBox="1"/>
          <p:nvPr/>
        </p:nvSpPr>
        <p:spPr>
          <a:xfrm>
            <a:off x="7777596" y="6344489"/>
            <a:ext cx="1448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Art by Allison Horst</a:t>
            </a:r>
            <a:endParaRPr lang="LID4096" sz="1200" dirty="0"/>
          </a:p>
        </p:txBody>
      </p:sp>
    </p:spTree>
    <p:extLst>
      <p:ext uri="{BB962C8B-B14F-4D97-AF65-F5344CB8AC3E}">
        <p14:creationId xmlns:p14="http://schemas.microsoft.com/office/powerpoint/2010/main" val="1414877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2D335-0929-F26E-0D71-2D251249B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rrow: Down 12">
            <a:extLst>
              <a:ext uri="{FF2B5EF4-FFF2-40B4-BE49-F238E27FC236}">
                <a16:creationId xmlns:a16="http://schemas.microsoft.com/office/drawing/2014/main" id="{9B70AA2C-8150-419D-9869-46B5A54AB046}"/>
              </a:ext>
            </a:extLst>
          </p:cNvPr>
          <p:cNvSpPr/>
          <p:nvPr/>
        </p:nvSpPr>
        <p:spPr>
          <a:xfrm>
            <a:off x="5895784" y="3090312"/>
            <a:ext cx="342322" cy="1978033"/>
          </a:xfrm>
          <a:prstGeom prst="downArrow">
            <a:avLst>
              <a:gd name="adj1" fmla="val 50000"/>
              <a:gd name="adj2" fmla="val 4074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C5F3C7-C97C-8590-C8D6-BAEE26EFA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Generative model concept</a:t>
            </a:r>
            <a:endParaRPr lang="LID4096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75A5BAB-AC8F-180B-D97D-57447DDD3598}"/>
              </a:ext>
            </a:extLst>
          </p:cNvPr>
          <p:cNvSpPr/>
          <p:nvPr/>
        </p:nvSpPr>
        <p:spPr>
          <a:xfrm>
            <a:off x="5071534" y="3377836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Parameters</a:t>
            </a:r>
            <a:endParaRPr lang="LID4096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8995C1F-CACE-9CBE-0F02-F8471F1675F1}"/>
              </a:ext>
            </a:extLst>
          </p:cNvPr>
          <p:cNvSpPr/>
          <p:nvPr/>
        </p:nvSpPr>
        <p:spPr>
          <a:xfrm>
            <a:off x="5071534" y="4223091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Generative model</a:t>
            </a:r>
            <a:endParaRPr lang="LID4096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004CA68-4AE7-C4FC-596E-881FD2200C9A}"/>
              </a:ext>
            </a:extLst>
          </p:cNvPr>
          <p:cNvSpPr/>
          <p:nvPr/>
        </p:nvSpPr>
        <p:spPr>
          <a:xfrm>
            <a:off x="5071534" y="5068345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Synthetic data</a:t>
            </a:r>
            <a:endParaRPr lang="LID4096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E3B26E-35A2-7A83-AEB3-C43E731C824B}"/>
              </a:ext>
            </a:extLst>
          </p:cNvPr>
          <p:cNvSpPr/>
          <p:nvPr/>
        </p:nvSpPr>
        <p:spPr>
          <a:xfrm>
            <a:off x="5071534" y="2532581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Input observations</a:t>
            </a:r>
            <a:endParaRPr lang="LID4096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586186-886A-440F-8071-5DD83E6C88B1}"/>
              </a:ext>
            </a:extLst>
          </p:cNvPr>
          <p:cNvSpPr txBox="1"/>
          <p:nvPr/>
        </p:nvSpPr>
        <p:spPr>
          <a:xfrm>
            <a:off x="1521403" y="1136074"/>
            <a:ext cx="91491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Generative models predict what future data may look like by using known parameters and the mathematical rules of the model</a:t>
            </a: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80B1C4-9D57-4235-8E98-9F20E816C63F}"/>
              </a:ext>
            </a:extLst>
          </p:cNvPr>
          <p:cNvSpPr txBox="1"/>
          <p:nvPr/>
        </p:nvSpPr>
        <p:spPr>
          <a:xfrm>
            <a:off x="7389987" y="3472035"/>
            <a:ext cx="1495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known values</a:t>
            </a:r>
            <a:endParaRPr lang="LID4096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3F0AFE-0C90-4BD0-99D5-2FF533EC8208}"/>
              </a:ext>
            </a:extLst>
          </p:cNvPr>
          <p:cNvSpPr txBox="1"/>
          <p:nvPr/>
        </p:nvSpPr>
        <p:spPr>
          <a:xfrm>
            <a:off x="7389987" y="5162544"/>
            <a:ext cx="1574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predicted data</a:t>
            </a:r>
            <a:endParaRPr lang="LID4096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FF1052-1D80-4E1B-B475-A69799095054}"/>
              </a:ext>
            </a:extLst>
          </p:cNvPr>
          <p:cNvSpPr txBox="1"/>
          <p:nvPr/>
        </p:nvSpPr>
        <p:spPr>
          <a:xfrm>
            <a:off x="7389987" y="2488280"/>
            <a:ext cx="2688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State for which we generate new data</a:t>
            </a:r>
            <a:endParaRPr lang="LID4096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736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50604-B3A8-5452-0DF8-4990E85F5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7FE8D-0DC0-5DAD-8D6F-064DCBC75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The role of simulations</a:t>
            </a:r>
            <a:endParaRPr lang="LID4096" dirty="0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15CB536D-A0CE-4025-BA9B-BB29C329E99B}"/>
              </a:ext>
            </a:extLst>
          </p:cNvPr>
          <p:cNvSpPr/>
          <p:nvPr/>
        </p:nvSpPr>
        <p:spPr>
          <a:xfrm>
            <a:off x="5895784" y="3090312"/>
            <a:ext cx="342322" cy="1978033"/>
          </a:xfrm>
          <a:prstGeom prst="downArrow">
            <a:avLst>
              <a:gd name="adj1" fmla="val 50000"/>
              <a:gd name="adj2" fmla="val 4074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1EBED9D-4F94-40F2-A13A-82F9565525A6}"/>
              </a:ext>
            </a:extLst>
          </p:cNvPr>
          <p:cNvSpPr/>
          <p:nvPr/>
        </p:nvSpPr>
        <p:spPr>
          <a:xfrm>
            <a:off x="5071534" y="3377836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Parameters</a:t>
            </a:r>
            <a:endParaRPr lang="LID4096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08E84B8-4AB5-4D6C-8313-18327257D1E0}"/>
              </a:ext>
            </a:extLst>
          </p:cNvPr>
          <p:cNvSpPr/>
          <p:nvPr/>
        </p:nvSpPr>
        <p:spPr>
          <a:xfrm>
            <a:off x="5071534" y="4223091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Generative model</a:t>
            </a:r>
            <a:endParaRPr lang="LID4096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31AB2F6-1B31-4582-8FEE-261956329267}"/>
              </a:ext>
            </a:extLst>
          </p:cNvPr>
          <p:cNvSpPr/>
          <p:nvPr/>
        </p:nvSpPr>
        <p:spPr>
          <a:xfrm>
            <a:off x="5071534" y="5068345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Synthetic data</a:t>
            </a:r>
            <a:endParaRPr lang="LID4096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230B887-EFF2-468F-8E05-1C1EEC888F64}"/>
              </a:ext>
            </a:extLst>
          </p:cNvPr>
          <p:cNvSpPr/>
          <p:nvPr/>
        </p:nvSpPr>
        <p:spPr>
          <a:xfrm>
            <a:off x="5071534" y="2532581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Input observations</a:t>
            </a:r>
            <a:endParaRPr lang="LID4096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9C8E3E-2926-42C3-AB99-D5A1631843FA}"/>
              </a:ext>
            </a:extLst>
          </p:cNvPr>
          <p:cNvSpPr txBox="1"/>
          <p:nvPr/>
        </p:nvSpPr>
        <p:spPr>
          <a:xfrm>
            <a:off x="1521403" y="1136074"/>
            <a:ext cx="9149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Simulations represent randomness in the input and the model process by using random number generators in computational implementations of the model</a:t>
            </a:r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E34BF024-B96B-45C9-AFF2-A2172ECD0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666" y="3377835"/>
            <a:ext cx="1176867" cy="55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8E9E1986-37B6-47F8-945B-2723435A3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665" y="2532580"/>
            <a:ext cx="1176867" cy="55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8935E30D-4004-4B9F-A017-B1761A45E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511" y="5721926"/>
            <a:ext cx="1176867" cy="55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4376ABA7-3F3B-453D-BFF1-EC22AAA3CEE4}"/>
              </a:ext>
            </a:extLst>
          </p:cNvPr>
          <p:cNvSpPr/>
          <p:nvPr/>
        </p:nvSpPr>
        <p:spPr>
          <a:xfrm>
            <a:off x="3609712" y="2671745"/>
            <a:ext cx="1248833" cy="279400"/>
          </a:xfrm>
          <a:prstGeom prst="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53A5C5"/>
              </a:gs>
              <a:gs pos="83000">
                <a:srgbClr val="53A5C5"/>
              </a:gs>
              <a:gs pos="100000">
                <a:srgbClr val="53A5C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8D045C04-4EAD-4908-871C-9B45EF4E9F12}"/>
              </a:ext>
            </a:extLst>
          </p:cNvPr>
          <p:cNvSpPr/>
          <p:nvPr/>
        </p:nvSpPr>
        <p:spPr>
          <a:xfrm>
            <a:off x="3609712" y="3545489"/>
            <a:ext cx="1248833" cy="279400"/>
          </a:xfrm>
          <a:prstGeom prst="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53A5C5"/>
              </a:gs>
              <a:gs pos="83000">
                <a:srgbClr val="53A5C5"/>
              </a:gs>
              <a:gs pos="100000">
                <a:srgbClr val="53A5C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0230AA-5915-4D6C-9030-12C33B747A4A}"/>
              </a:ext>
            </a:extLst>
          </p:cNvPr>
          <p:cNvSpPr txBox="1"/>
          <p:nvPr/>
        </p:nvSpPr>
        <p:spPr>
          <a:xfrm>
            <a:off x="3454395" y="2294615"/>
            <a:ext cx="1559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random draws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57982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rrow: Down 15">
            <a:extLst>
              <a:ext uri="{FF2B5EF4-FFF2-40B4-BE49-F238E27FC236}">
                <a16:creationId xmlns:a16="http://schemas.microsoft.com/office/drawing/2014/main" id="{E2719E06-24D7-4B97-87F1-0BF63862C5FA}"/>
              </a:ext>
            </a:extLst>
          </p:cNvPr>
          <p:cNvSpPr/>
          <p:nvPr/>
        </p:nvSpPr>
        <p:spPr>
          <a:xfrm>
            <a:off x="8248797" y="2556854"/>
            <a:ext cx="342322" cy="1132778"/>
          </a:xfrm>
          <a:prstGeom prst="downArrow">
            <a:avLst>
              <a:gd name="adj1" fmla="val 50000"/>
              <a:gd name="adj2" fmla="val 4074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BBA4C9-EF7C-7A21-722C-1E7827A1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Generative models as part of Bayesian inference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AD734-CDAD-5353-7611-F0EDF64D8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6921" y="5072127"/>
            <a:ext cx="5967845" cy="1127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800" dirty="0">
                <a:solidFill>
                  <a:schemeClr val="accent1">
                    <a:lumMod val="75000"/>
                  </a:schemeClr>
                </a:solidFill>
              </a:rPr>
              <a:t>Bayesian inference uses a generative model to establish the probability of the data given the parameters</a:t>
            </a:r>
          </a:p>
          <a:p>
            <a:pPr marL="0" indent="0" algn="ctr">
              <a:buNone/>
            </a:pPr>
            <a:r>
              <a:rPr lang="en-GB" sz="1800" dirty="0">
                <a:solidFill>
                  <a:schemeClr val="accent1">
                    <a:lumMod val="75000"/>
                  </a:schemeClr>
                </a:solidFill>
              </a:rPr>
              <a:t>(Likelihood function)</a:t>
            </a: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0FC8EC33-C69D-A71C-E5FC-4488CAC91547}"/>
              </a:ext>
            </a:extLst>
          </p:cNvPr>
          <p:cNvSpPr/>
          <p:nvPr/>
        </p:nvSpPr>
        <p:spPr>
          <a:xfrm>
            <a:off x="9544474" y="1999123"/>
            <a:ext cx="1101437" cy="2248240"/>
          </a:xfrm>
          <a:prstGeom prst="upArrow">
            <a:avLst/>
          </a:prstGeom>
          <a:solidFill>
            <a:srgbClr val="53A5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Bayesian inference</a:t>
            </a:r>
            <a:endParaRPr lang="LID4096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9B03908-B72C-415D-9B61-3EC3CC389995}"/>
              </a:ext>
            </a:extLst>
          </p:cNvPr>
          <p:cNvSpPr/>
          <p:nvPr/>
        </p:nvSpPr>
        <p:spPr>
          <a:xfrm>
            <a:off x="7424547" y="1999122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Parameters</a:t>
            </a:r>
            <a:endParaRPr lang="LID4096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4A4BBF9-F83E-4BE3-B458-317B7E0AD916}"/>
              </a:ext>
            </a:extLst>
          </p:cNvPr>
          <p:cNvSpPr/>
          <p:nvPr/>
        </p:nvSpPr>
        <p:spPr>
          <a:xfrm>
            <a:off x="7424547" y="2844376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Generative model</a:t>
            </a:r>
            <a:endParaRPr lang="LID4096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7772664-058B-49E1-98B4-87AC69656B50}"/>
              </a:ext>
            </a:extLst>
          </p:cNvPr>
          <p:cNvSpPr/>
          <p:nvPr/>
        </p:nvSpPr>
        <p:spPr>
          <a:xfrm>
            <a:off x="7424547" y="3689631"/>
            <a:ext cx="1990822" cy="55773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</a:t>
            </a:r>
            <a:endParaRPr lang="LID4096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F54BD3D6-7166-42A3-8428-7C3380F1AD7A}"/>
                  </a:ext>
                </a:extLst>
              </p:cNvPr>
              <p:cNvSpPr>
                <a:spLocks noGrp="1"/>
              </p:cNvSpPr>
              <p:nvPr/>
            </p:nvSpPr>
            <p:spPr>
              <a:xfrm>
                <a:off x="1287625" y="2323597"/>
                <a:ext cx="4665306" cy="103467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de-DE" sz="16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params</m:t>
                          </m:r>
                        </m:e>
                        <m:e>
                          <m:r>
                            <a:rPr lang="de-DE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𝑑𝑎𝑡𝑎</m:t>
                          </m:r>
                        </m:e>
                      </m:d>
                      <m:r>
                        <a:rPr lang="en-US" sz="16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b="1" i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𝐏</m:t>
                          </m:r>
                          <m:d>
                            <m:dPr>
                              <m:ctrlPr>
                                <a:rPr lang="en-US" sz="1600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1600" b="1" i="0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𝐝𝐚𝐭𝐚</m:t>
                              </m:r>
                            </m:e>
                            <m:e>
                              <m:r>
                                <a:rPr lang="de-DE" sz="1600" b="1" i="0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𝐩𝐚𝐫𝐚𝐦𝐬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en-US" sz="1600" b="0" i="0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1600" b="0" i="0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de-DE" sz="1600" b="0" i="0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params</m:t>
                          </m:r>
                          <m:r>
                            <a:rPr lang="en-US" sz="1600" b="0" i="0" smtClean="0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1600" b="0" i="0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1600" b="0" i="0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de-DE" sz="1600" b="0" i="0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data</m:t>
                          </m:r>
                          <m:r>
                            <a:rPr lang="en-US" sz="1600" b="0" i="0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1600" dirty="0">
                  <a:solidFill>
                    <a:schemeClr val="tx1"/>
                  </a:solidFill>
                  <a:latin typeface="Calibri" panose="020F0502020204030204"/>
                </a:endParaRP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F54BD3D6-7166-42A3-8428-7C3380F1AD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625" y="2323597"/>
                <a:ext cx="4665306" cy="103467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A5BF30E3-295F-4BBC-8A5B-743A6ADE2F8E}"/>
              </a:ext>
            </a:extLst>
          </p:cNvPr>
          <p:cNvSpPr txBox="1"/>
          <p:nvPr/>
        </p:nvSpPr>
        <p:spPr>
          <a:xfrm>
            <a:off x="3843711" y="3200400"/>
            <a:ext cx="1449182" cy="705705"/>
          </a:xfrm>
          <a:prstGeom prst="roundRect">
            <a:avLst>
              <a:gd name="adj" fmla="val 16667"/>
            </a:avLst>
          </a:prstGeom>
          <a:solidFill>
            <a:schemeClr val="accent3">
              <a:alpha val="26000"/>
            </a:schemeClr>
          </a:solidFill>
        </p:spPr>
        <p:txBody>
          <a:bodyPr wrap="square" lIns="72000" tIns="72000" rIns="72000" bIns="72000" rtlCol="0">
            <a:spAutoFit/>
          </a:bodyPr>
          <a:lstStyle>
            <a:defPPr>
              <a:defRPr lang="en-US"/>
            </a:defPPr>
            <a:lvl1pPr algn="ctr">
              <a:defRPr sz="2997" b="1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Normalizing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kern="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constant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0BD130-19E7-42CF-849B-AE409AC3BBB6}"/>
              </a:ext>
            </a:extLst>
          </p:cNvPr>
          <p:cNvSpPr txBox="1"/>
          <p:nvPr/>
        </p:nvSpPr>
        <p:spPr>
          <a:xfrm>
            <a:off x="3231919" y="1999122"/>
            <a:ext cx="1449182" cy="433290"/>
          </a:xfrm>
          <a:prstGeom prst="roundRect">
            <a:avLst>
              <a:gd name="adj" fmla="val 16667"/>
            </a:avLst>
          </a:prstGeom>
          <a:solidFill>
            <a:srgbClr val="35809D"/>
          </a:solidFill>
          <a:ln w="38100">
            <a:solidFill>
              <a:schemeClr val="accent2"/>
            </a:solidFill>
          </a:ln>
        </p:spPr>
        <p:txBody>
          <a:bodyPr wrap="square" lIns="72000" tIns="72000" rIns="72000" bIns="72000" rtlCol="0">
            <a:spAutoFit/>
          </a:bodyPr>
          <a:lstStyle>
            <a:defPPr>
              <a:defRPr lang="en-US"/>
            </a:defPPr>
            <a:lvl1pPr algn="ctr">
              <a:defRPr sz="2997" b="1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Likelihood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A855F3-787A-4AF3-A9F9-BBDA163151F1}"/>
              </a:ext>
            </a:extLst>
          </p:cNvPr>
          <p:cNvSpPr txBox="1"/>
          <p:nvPr/>
        </p:nvSpPr>
        <p:spPr>
          <a:xfrm>
            <a:off x="4796769" y="1999122"/>
            <a:ext cx="992247" cy="433290"/>
          </a:xfrm>
          <a:prstGeom prst="roundRect">
            <a:avLst>
              <a:gd name="adj" fmla="val 16667"/>
            </a:avLst>
          </a:prstGeom>
          <a:solidFill>
            <a:srgbClr val="FFC000">
              <a:alpha val="26000"/>
            </a:srgbClr>
          </a:solidFill>
        </p:spPr>
        <p:txBody>
          <a:bodyPr wrap="square" lIns="72000" tIns="72000" rIns="72000" bIns="72000" rtlCol="0">
            <a:spAutoFit/>
          </a:bodyPr>
          <a:lstStyle>
            <a:defPPr>
              <a:defRPr lang="en-US"/>
            </a:defPPr>
            <a:lvl1pPr algn="ctr">
              <a:defRPr sz="2997" b="1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Prior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E7D0D8-CB78-452D-87D6-6542735E6179}"/>
              </a:ext>
            </a:extLst>
          </p:cNvPr>
          <p:cNvSpPr txBox="1"/>
          <p:nvPr/>
        </p:nvSpPr>
        <p:spPr>
          <a:xfrm>
            <a:off x="1490105" y="3072972"/>
            <a:ext cx="1449182" cy="433290"/>
          </a:xfrm>
          <a:prstGeom prst="roundRect">
            <a:avLst>
              <a:gd name="adj" fmla="val 16667"/>
            </a:avLst>
          </a:prstGeom>
          <a:solidFill>
            <a:schemeClr val="accent5">
              <a:lumMod val="60000"/>
              <a:lumOff val="40000"/>
              <a:alpha val="26000"/>
            </a:schemeClr>
          </a:solidFill>
        </p:spPr>
        <p:txBody>
          <a:bodyPr wrap="square" lIns="72000" tIns="72000" rIns="72000" bIns="72000" rtlCol="0">
            <a:spAutoFit/>
          </a:bodyPr>
          <a:lstStyle>
            <a:defPPr>
              <a:defRPr lang="en-US"/>
            </a:defPPr>
            <a:lvl1pPr algn="ctr">
              <a:defRPr sz="2997" b="1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Posterior</a:t>
            </a:r>
          </a:p>
        </p:txBody>
      </p:sp>
    </p:spTree>
    <p:extLst>
      <p:ext uri="{BB962C8B-B14F-4D97-AF65-F5344CB8AC3E}">
        <p14:creationId xmlns:p14="http://schemas.microsoft.com/office/powerpoint/2010/main" val="1631353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27E37-D45C-8E09-9432-FC20544B5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Why run a simulation first?</a:t>
            </a:r>
            <a:endParaRPr lang="LID4096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D514F5-EA12-4177-9F2D-0742AE34987D}"/>
              </a:ext>
            </a:extLst>
          </p:cNvPr>
          <p:cNvSpPr/>
          <p:nvPr/>
        </p:nvSpPr>
        <p:spPr>
          <a:xfrm>
            <a:off x="732801" y="2072864"/>
            <a:ext cx="2405397" cy="38690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>
            <a:no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Debugging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6BFA4B7-BA4E-40FD-BBC5-6BAE7E446A93}"/>
              </a:ext>
            </a:extLst>
          </p:cNvPr>
          <p:cNvSpPr/>
          <p:nvPr/>
        </p:nvSpPr>
        <p:spPr>
          <a:xfrm>
            <a:off x="3506468" y="2072864"/>
            <a:ext cx="2405397" cy="38690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>
            <a:no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Reality checks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5C0476F-E580-4E52-BA47-29620A105C35}"/>
              </a:ext>
            </a:extLst>
          </p:cNvPr>
          <p:cNvSpPr/>
          <p:nvPr/>
        </p:nvSpPr>
        <p:spPr>
          <a:xfrm>
            <a:off x="6280135" y="2072864"/>
            <a:ext cx="2405397" cy="38690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Sensitivity experiments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F6D22EB-D532-479F-B99E-C69677C2EEEF}"/>
              </a:ext>
            </a:extLst>
          </p:cNvPr>
          <p:cNvSpPr/>
          <p:nvPr/>
        </p:nvSpPr>
        <p:spPr>
          <a:xfrm>
            <a:off x="9053803" y="2072864"/>
            <a:ext cx="2405397" cy="38690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Thought experiments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4AF552-02A8-451E-9351-A9B88E0A47F3}"/>
              </a:ext>
            </a:extLst>
          </p:cNvPr>
          <p:cNvSpPr txBox="1"/>
          <p:nvPr/>
        </p:nvSpPr>
        <p:spPr>
          <a:xfrm>
            <a:off x="732801" y="2538921"/>
            <a:ext cx="2405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>
                <a:solidFill>
                  <a:schemeClr val="accent1"/>
                </a:solidFill>
              </a:rPr>
              <a:t>Does it run?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82244E-9461-4A8F-ACFA-0DDD726DBCC0}"/>
              </a:ext>
            </a:extLst>
          </p:cNvPr>
          <p:cNvSpPr txBox="1"/>
          <p:nvPr/>
        </p:nvSpPr>
        <p:spPr>
          <a:xfrm>
            <a:off x="3506467" y="2538920"/>
            <a:ext cx="2405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>
                <a:solidFill>
                  <a:schemeClr val="accent1"/>
                </a:solidFill>
              </a:rPr>
              <a:t>Is the output reasonable?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902147-7DBB-40A4-8E17-40D38B6B0B6D}"/>
              </a:ext>
            </a:extLst>
          </p:cNvPr>
          <p:cNvSpPr txBox="1"/>
          <p:nvPr/>
        </p:nvSpPr>
        <p:spPr>
          <a:xfrm>
            <a:off x="6280133" y="2538919"/>
            <a:ext cx="2405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>
                <a:solidFill>
                  <a:schemeClr val="accent1"/>
                </a:solidFill>
              </a:rPr>
              <a:t>How does the output respond?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95FC31-E8AB-4EDA-8B03-6461785A07D7}"/>
              </a:ext>
            </a:extLst>
          </p:cNvPr>
          <p:cNvSpPr txBox="1"/>
          <p:nvPr/>
        </p:nvSpPr>
        <p:spPr>
          <a:xfrm>
            <a:off x="9053799" y="2538919"/>
            <a:ext cx="2405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>
                <a:solidFill>
                  <a:schemeClr val="accent1"/>
                </a:solidFill>
              </a:rPr>
              <a:t>What happens if…?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C74CF4-A140-4211-B8CB-8B36BD931951}"/>
              </a:ext>
            </a:extLst>
          </p:cNvPr>
          <p:cNvSpPr txBox="1"/>
          <p:nvPr/>
        </p:nvSpPr>
        <p:spPr>
          <a:xfrm>
            <a:off x="1521403" y="1136074"/>
            <a:ext cx="9149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1"/>
                </a:solidFill>
              </a:rPr>
              <a:t>Simulations are </a:t>
            </a:r>
            <a:r>
              <a:rPr lang="en-US" b="1" i="1" dirty="0">
                <a:solidFill>
                  <a:schemeClr val="accent1"/>
                </a:solidFill>
              </a:rPr>
              <a:t>much</a:t>
            </a:r>
            <a:r>
              <a:rPr lang="en-US" i="1" dirty="0">
                <a:solidFill>
                  <a:schemeClr val="accent1"/>
                </a:solidFill>
              </a:rPr>
              <a:t> faster and easier to run and interrogate. The are therefore useful for exploratory experiments. </a:t>
            </a:r>
          </a:p>
        </p:txBody>
      </p:sp>
      <p:pic>
        <p:nvPicPr>
          <p:cNvPr id="1028" name="Picture 4" descr="Error Message - Free computer icons">
            <a:extLst>
              <a:ext uri="{FF2B5EF4-FFF2-40B4-BE49-F238E27FC236}">
                <a16:creationId xmlns:a16="http://schemas.microsoft.com/office/drawing/2014/main" id="{BA4E7C12-DD40-4770-ABF1-C710578897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8"/>
          <a:stretch/>
        </p:blipFill>
        <p:spPr bwMode="auto">
          <a:xfrm>
            <a:off x="518023" y="3145844"/>
            <a:ext cx="2834951" cy="2713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D34188B1-518C-490E-80C6-8E6B9D463AA9}"/>
              </a:ext>
            </a:extLst>
          </p:cNvPr>
          <p:cNvGrpSpPr/>
          <p:nvPr/>
        </p:nvGrpSpPr>
        <p:grpSpPr>
          <a:xfrm>
            <a:off x="3506467" y="3506425"/>
            <a:ext cx="2011630" cy="1870089"/>
            <a:chOff x="3605757" y="3023995"/>
            <a:chExt cx="2011630" cy="187008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DFB6529-196B-41F1-A73D-7A2F89B6F4D3}"/>
                </a:ext>
              </a:extLst>
            </p:cNvPr>
            <p:cNvGrpSpPr/>
            <p:nvPr/>
          </p:nvGrpSpPr>
          <p:grpSpPr>
            <a:xfrm>
              <a:off x="3638939" y="3023995"/>
              <a:ext cx="1978448" cy="1648893"/>
              <a:chOff x="4095430" y="1994176"/>
              <a:chExt cx="1978448" cy="1648893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206AA23D-C8B0-4231-8A81-75C6B91B94A3}"/>
                  </a:ext>
                </a:extLst>
              </p:cNvPr>
              <p:cNvGrpSpPr/>
              <p:nvPr/>
            </p:nvGrpSpPr>
            <p:grpSpPr>
              <a:xfrm>
                <a:off x="4609363" y="1994176"/>
                <a:ext cx="1464515" cy="1313121"/>
                <a:chOff x="4681104" y="2264735"/>
                <a:chExt cx="1464515" cy="1313121"/>
              </a:xfrm>
            </p:grpSpPr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A20145E4-40ED-48C2-B7E6-20A9D5D7E1B2}"/>
                    </a:ext>
                  </a:extLst>
                </p:cNvPr>
                <p:cNvCxnSpPr/>
                <p:nvPr/>
              </p:nvCxnSpPr>
              <p:spPr>
                <a:xfrm>
                  <a:off x="4681104" y="2264735"/>
                  <a:ext cx="0" cy="1313121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718DF37E-D8E6-401F-AFA7-653F79B7B47D}"/>
                    </a:ext>
                  </a:extLst>
                </p:cNvPr>
                <p:cNvCxnSpPr/>
                <p:nvPr/>
              </p:nvCxnSpPr>
              <p:spPr>
                <a:xfrm>
                  <a:off x="4681104" y="3577856"/>
                  <a:ext cx="1464515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D759E366-1339-4515-8830-35C4342D4B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095430" y="2489463"/>
                <a:ext cx="1849287" cy="1153606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D06F96A-586B-45F5-9498-B3E09EF45572}"/>
                  </a:ext>
                </a:extLst>
              </p:cNvPr>
              <p:cNvSpPr txBox="1"/>
              <p:nvPr/>
            </p:nvSpPr>
            <p:spPr>
              <a:xfrm>
                <a:off x="5170601" y="3321295"/>
                <a:ext cx="261649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400" dirty="0"/>
                  <a:t>S</a:t>
                </a:r>
                <a:endParaRPr lang="LID4096" sz="14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547E6E1-8FC1-45D1-B855-5E4B6BF090A5}"/>
                  </a:ext>
                </a:extLst>
              </p:cNvPr>
              <p:cNvSpPr txBox="1"/>
              <p:nvPr/>
            </p:nvSpPr>
            <p:spPr>
              <a:xfrm>
                <a:off x="4286183" y="2498355"/>
                <a:ext cx="282538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400" dirty="0"/>
                  <a:t>Q</a:t>
                </a:r>
                <a:endParaRPr lang="LID4096" sz="1400" dirty="0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51CBEB3-7B37-4070-A075-C22865D666A4}"/>
                </a:ext>
              </a:extLst>
            </p:cNvPr>
            <p:cNvSpPr txBox="1"/>
            <p:nvPr/>
          </p:nvSpPr>
          <p:spPr>
            <a:xfrm>
              <a:off x="3605757" y="4617085"/>
              <a:ext cx="15088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solidFill>
                    <a:schemeClr val="accent1"/>
                  </a:solidFill>
                </a:rPr>
                <a:t>Negative water flow?</a:t>
              </a:r>
              <a:endParaRPr lang="en-US" sz="120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D2F3E89-2404-4FCA-9A34-E9509457C41C}"/>
              </a:ext>
            </a:extLst>
          </p:cNvPr>
          <p:cNvGrpSpPr/>
          <p:nvPr/>
        </p:nvGrpSpPr>
        <p:grpSpPr>
          <a:xfrm>
            <a:off x="6464107" y="3145844"/>
            <a:ext cx="1858286" cy="1274218"/>
            <a:chOff x="6553688" y="3836325"/>
            <a:chExt cx="1858286" cy="1274218"/>
          </a:xfrm>
        </p:grpSpPr>
        <p:pic>
          <p:nvPicPr>
            <p:cNvPr id="28" name="Picture 4">
              <a:extLst>
                <a:ext uri="{FF2B5EF4-FFF2-40B4-BE49-F238E27FC236}">
                  <a16:creationId xmlns:a16="http://schemas.microsoft.com/office/drawing/2014/main" id="{FFB4B912-CEC6-426D-BE6A-7CB2E87FC9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3688" y="4248316"/>
              <a:ext cx="1176867" cy="557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>
              <a:extLst>
                <a:ext uri="{FF2B5EF4-FFF2-40B4-BE49-F238E27FC236}">
                  <a16:creationId xmlns:a16="http://schemas.microsoft.com/office/drawing/2014/main" id="{63A900A0-736B-4B96-B60D-EC2C097E16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alphaModFix amt="85000"/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6059" y="4474525"/>
              <a:ext cx="1176867" cy="3315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4">
              <a:extLst>
                <a:ext uri="{FF2B5EF4-FFF2-40B4-BE49-F238E27FC236}">
                  <a16:creationId xmlns:a16="http://schemas.microsoft.com/office/drawing/2014/main" id="{1C473E6E-6477-4B76-A6EE-10853FCD0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alphaModFix amt="85000"/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8429" y="3836325"/>
              <a:ext cx="853545" cy="975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58ADDD5-454D-4751-9475-2F88CAFCEE3F}"/>
                </a:ext>
              </a:extLst>
            </p:cNvPr>
            <p:cNvSpPr txBox="1"/>
            <p:nvPr/>
          </p:nvSpPr>
          <p:spPr>
            <a:xfrm>
              <a:off x="6827772" y="4833544"/>
              <a:ext cx="6286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>
                  <a:solidFill>
                    <a:schemeClr val="accent1"/>
                  </a:solidFill>
                </a:rPr>
                <a:t>Input 1</a:t>
              </a:r>
              <a:endParaRPr lang="en-US" sz="1200" dirty="0">
                <a:solidFill>
                  <a:schemeClr val="accent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4A0551-91D9-4B44-A99A-47AF43C0F315}"/>
                </a:ext>
              </a:extLst>
            </p:cNvPr>
            <p:cNvSpPr txBox="1"/>
            <p:nvPr/>
          </p:nvSpPr>
          <p:spPr>
            <a:xfrm>
              <a:off x="7244080" y="4162985"/>
              <a:ext cx="6286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>
                  <a:solidFill>
                    <a:schemeClr val="accent5"/>
                  </a:solidFill>
                </a:rPr>
                <a:t>Input 2</a:t>
              </a:r>
              <a:endParaRPr lang="en-US" sz="1200" dirty="0">
                <a:solidFill>
                  <a:schemeClr val="accent5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7CCC479-6B80-44A4-BCDC-EF15A821A751}"/>
                </a:ext>
              </a:extLst>
            </p:cNvPr>
            <p:cNvSpPr txBox="1"/>
            <p:nvPr/>
          </p:nvSpPr>
          <p:spPr>
            <a:xfrm>
              <a:off x="7670852" y="4819546"/>
              <a:ext cx="6286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>
                  <a:solidFill>
                    <a:schemeClr val="accent2"/>
                  </a:solidFill>
                </a:rPr>
                <a:t>Input 3</a:t>
              </a:r>
              <a:endParaRPr lang="en-US" sz="1200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3C7A8D-1912-414B-9746-02D560777385}"/>
              </a:ext>
            </a:extLst>
          </p:cNvPr>
          <p:cNvGrpSpPr/>
          <p:nvPr/>
        </p:nvGrpSpPr>
        <p:grpSpPr>
          <a:xfrm>
            <a:off x="6559006" y="4592689"/>
            <a:ext cx="1668489" cy="1120291"/>
            <a:chOff x="6474856" y="4893332"/>
            <a:chExt cx="1668489" cy="1120291"/>
          </a:xfrm>
        </p:grpSpPr>
        <p:pic>
          <p:nvPicPr>
            <p:cNvPr id="38" name="Picture 4">
              <a:extLst>
                <a:ext uri="{FF2B5EF4-FFF2-40B4-BE49-F238E27FC236}">
                  <a16:creationId xmlns:a16="http://schemas.microsoft.com/office/drawing/2014/main" id="{961FB03D-8D07-4E7B-B767-3900C5D346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4856" y="5151396"/>
              <a:ext cx="1176867" cy="557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4">
              <a:extLst>
                <a:ext uri="{FF2B5EF4-FFF2-40B4-BE49-F238E27FC236}">
                  <a16:creationId xmlns:a16="http://schemas.microsoft.com/office/drawing/2014/main" id="{660F7FEC-171D-4F4E-ADAB-F6F22E8565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alphaModFix amt="85000"/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8127" y="5155318"/>
              <a:ext cx="1176867" cy="5538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30B66DEB-ED83-4FE4-888B-4065E085DB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alphaModFix amt="85000"/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0997" y="4977877"/>
              <a:ext cx="853545" cy="7368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9A5D510-6F5F-4A00-A6E0-120BC7346440}"/>
                </a:ext>
              </a:extLst>
            </p:cNvPr>
            <p:cNvSpPr txBox="1"/>
            <p:nvPr/>
          </p:nvSpPr>
          <p:spPr>
            <a:xfrm>
              <a:off x="6691232" y="5736624"/>
              <a:ext cx="7441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>
                  <a:solidFill>
                    <a:schemeClr val="accent1"/>
                  </a:solidFill>
                </a:rPr>
                <a:t>Output 1</a:t>
              </a:r>
              <a:endParaRPr lang="en-US" sz="1200" dirty="0">
                <a:solidFill>
                  <a:schemeClr val="accent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51B9527-5830-4D3F-B5B8-B0F75385A6A1}"/>
                </a:ext>
              </a:extLst>
            </p:cNvPr>
            <p:cNvSpPr txBox="1"/>
            <p:nvPr/>
          </p:nvSpPr>
          <p:spPr>
            <a:xfrm>
              <a:off x="6896860" y="4893332"/>
              <a:ext cx="7441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>
                  <a:solidFill>
                    <a:schemeClr val="accent5"/>
                  </a:solidFill>
                </a:rPr>
                <a:t>Output 2</a:t>
              </a:r>
              <a:endParaRPr lang="en-US" sz="1200" dirty="0">
                <a:solidFill>
                  <a:schemeClr val="accent5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D8297D4-9DA4-440E-B35D-545B7D85FE17}"/>
                </a:ext>
              </a:extLst>
            </p:cNvPr>
            <p:cNvSpPr txBox="1"/>
            <p:nvPr/>
          </p:nvSpPr>
          <p:spPr>
            <a:xfrm>
              <a:off x="7399231" y="5731015"/>
              <a:ext cx="7441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>
                  <a:solidFill>
                    <a:schemeClr val="accent2"/>
                  </a:solidFill>
                </a:rPr>
                <a:t>Output 3</a:t>
              </a:r>
              <a:endParaRPr lang="en-US" sz="1200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4D6D315-3BC1-4E87-AF30-A3EDD12FBF38}"/>
              </a:ext>
            </a:extLst>
          </p:cNvPr>
          <p:cNvGrpSpPr/>
          <p:nvPr/>
        </p:nvGrpSpPr>
        <p:grpSpPr>
          <a:xfrm>
            <a:off x="8989568" y="3145844"/>
            <a:ext cx="2531171" cy="2578156"/>
            <a:chOff x="8989568" y="3280790"/>
            <a:chExt cx="2531171" cy="2578156"/>
          </a:xfrm>
        </p:grpSpPr>
        <p:sp>
          <p:nvSpPr>
            <p:cNvPr id="55" name="Arc 54">
              <a:extLst>
                <a:ext uri="{FF2B5EF4-FFF2-40B4-BE49-F238E27FC236}">
                  <a16:creationId xmlns:a16="http://schemas.microsoft.com/office/drawing/2014/main" id="{D155272C-5CAB-4D39-AE35-822A07BAFD13}"/>
                </a:ext>
              </a:extLst>
            </p:cNvPr>
            <p:cNvSpPr/>
            <p:nvPr/>
          </p:nvSpPr>
          <p:spPr>
            <a:xfrm rot="18820069" flipH="1">
              <a:off x="9298178" y="3588077"/>
              <a:ext cx="2388046" cy="2057077"/>
            </a:xfrm>
            <a:prstGeom prst="arc">
              <a:avLst/>
            </a:prstGeom>
            <a:ln w="79375" cap="rnd">
              <a:solidFill>
                <a:schemeClr val="accent5">
                  <a:alpha val="34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D2F756D4-8479-4D37-BDFF-4FE193F6833A}"/>
                </a:ext>
              </a:extLst>
            </p:cNvPr>
            <p:cNvSpPr/>
            <p:nvPr/>
          </p:nvSpPr>
          <p:spPr>
            <a:xfrm rot="2779931">
              <a:off x="8824084" y="3588077"/>
              <a:ext cx="2388046" cy="2057077"/>
            </a:xfrm>
            <a:prstGeom prst="arc">
              <a:avLst/>
            </a:prstGeom>
            <a:ln w="79375" cap="rnd">
              <a:solidFill>
                <a:schemeClr val="accent2">
                  <a:alpha val="34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">
              <a:extLst>
                <a:ext uri="{FF2B5EF4-FFF2-40B4-BE49-F238E27FC236}">
                  <a16:creationId xmlns:a16="http://schemas.microsoft.com/office/drawing/2014/main" id="{2C7CCF56-8DB8-4F83-ADE3-DD2F57CFD2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8068" y="3280790"/>
              <a:ext cx="1176867" cy="557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EE4CA6A-5185-4B2A-AB03-38E6353A18D6}"/>
                </a:ext>
              </a:extLst>
            </p:cNvPr>
            <p:cNvSpPr txBox="1"/>
            <p:nvPr/>
          </p:nvSpPr>
          <p:spPr>
            <a:xfrm>
              <a:off x="9999058" y="3842931"/>
              <a:ext cx="5148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>
                  <a:solidFill>
                    <a:schemeClr val="accent1"/>
                  </a:solidFill>
                </a:rPr>
                <a:t>Input</a:t>
              </a:r>
              <a:endParaRPr lang="en-US" sz="1200" dirty="0">
                <a:solidFill>
                  <a:schemeClr val="accent1"/>
                </a:solidFill>
              </a:endParaRP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A24BD28B-61C4-4DD0-AB3C-BB2D53CFCF1A}"/>
                </a:ext>
              </a:extLst>
            </p:cNvPr>
            <p:cNvSpPr/>
            <p:nvPr/>
          </p:nvSpPr>
          <p:spPr>
            <a:xfrm>
              <a:off x="9250815" y="4302251"/>
              <a:ext cx="853545" cy="526523"/>
            </a:xfrm>
            <a:prstGeom prst="roundRect">
              <a:avLst/>
            </a:prstGeom>
            <a:solidFill>
              <a:srgbClr val="504D8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/>
              <a:r>
                <a:rPr lang="en-GB" dirty="0"/>
                <a:t>Model 1</a:t>
              </a:r>
              <a:endParaRPr lang="LID4096" dirty="0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3D2AE0B7-EBE7-425F-A189-F8FA6854CE95}"/>
                </a:ext>
              </a:extLst>
            </p:cNvPr>
            <p:cNvSpPr/>
            <p:nvPr/>
          </p:nvSpPr>
          <p:spPr>
            <a:xfrm>
              <a:off x="10410168" y="4302252"/>
              <a:ext cx="853545" cy="52652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36000" rIns="72000" bIns="36000" rtlCol="0" anchor="ctr"/>
            <a:lstStyle/>
            <a:p>
              <a:pPr algn="ctr"/>
              <a:r>
                <a:rPr lang="en-GB" dirty="0"/>
                <a:t>Model 2</a:t>
              </a:r>
              <a:endParaRPr lang="LID4096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E7864D9-9C5A-4F6A-BB4F-B6C58E45C3EF}"/>
                </a:ext>
              </a:extLst>
            </p:cNvPr>
            <p:cNvSpPr txBox="1"/>
            <p:nvPr/>
          </p:nvSpPr>
          <p:spPr>
            <a:xfrm>
              <a:off x="9544237" y="5581947"/>
              <a:ext cx="7441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>
                  <a:solidFill>
                    <a:schemeClr val="accent5"/>
                  </a:solidFill>
                </a:rPr>
                <a:t>Output 1</a:t>
              </a:r>
              <a:endParaRPr lang="en-US" sz="1200" dirty="0">
                <a:solidFill>
                  <a:schemeClr val="accent5"/>
                </a:solidFill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8EFC5A2-D291-4F39-9F04-0F5498CE5507}"/>
                </a:ext>
              </a:extLst>
            </p:cNvPr>
            <p:cNvGrpSpPr/>
            <p:nvPr/>
          </p:nvGrpSpPr>
          <p:grpSpPr>
            <a:xfrm>
              <a:off x="9615579" y="5009379"/>
              <a:ext cx="1281845" cy="532396"/>
              <a:chOff x="9708710" y="5009379"/>
              <a:chExt cx="1281845" cy="532396"/>
            </a:xfrm>
          </p:grpSpPr>
          <p:pic>
            <p:nvPicPr>
              <p:cNvPr id="49" name="Picture 4">
                <a:extLst>
                  <a:ext uri="{FF2B5EF4-FFF2-40B4-BE49-F238E27FC236}">
                    <a16:creationId xmlns:a16="http://schemas.microsoft.com/office/drawing/2014/main" id="{78C101D7-EBAE-41BE-BCB9-95A6EA85E88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alphaModFix amt="85000"/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08710" y="5009379"/>
                <a:ext cx="853545" cy="53239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" name="Picture 4">
                <a:extLst>
                  <a:ext uri="{FF2B5EF4-FFF2-40B4-BE49-F238E27FC236}">
                    <a16:creationId xmlns:a16="http://schemas.microsoft.com/office/drawing/2014/main" id="{30B8BC9C-D25E-4B8E-A0ED-2E31195E45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alphaModFix amt="85000"/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813688" y="5264776"/>
                <a:ext cx="1176867" cy="2769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3B6C1AB-59A6-43D1-BD25-1D2420A7D967}"/>
                </a:ext>
              </a:extLst>
            </p:cNvPr>
            <p:cNvSpPr txBox="1"/>
            <p:nvPr/>
          </p:nvSpPr>
          <p:spPr>
            <a:xfrm>
              <a:off x="10174716" y="5581947"/>
              <a:ext cx="7441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dirty="0">
                  <a:solidFill>
                    <a:schemeClr val="accent2"/>
                  </a:solidFill>
                </a:rPr>
                <a:t>Output 2</a:t>
              </a:r>
              <a:endParaRPr lang="en-US" sz="1200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0814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898C1-032B-91C9-A98C-02C8452A4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and white landscape&#10;&#10;Description automatically generated with medium confidence">
            <a:extLst>
              <a:ext uri="{FF2B5EF4-FFF2-40B4-BE49-F238E27FC236}">
                <a16:creationId xmlns:a16="http://schemas.microsoft.com/office/drawing/2014/main" id="{B9E3B2A2-0B6A-4136-E244-3B4B675DD5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343" b="404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58C0DD8C-71B6-5BCC-7CC4-24EBF2C7D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38857"/>
            <a:ext cx="12192000" cy="2343956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GB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Let’s dive in!</a:t>
            </a:r>
            <a:endParaRPr lang="LID4096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cat sitting next to a computer&#10;&#10;Description automatically generated">
            <a:extLst>
              <a:ext uri="{FF2B5EF4-FFF2-40B4-BE49-F238E27FC236}">
                <a16:creationId xmlns:a16="http://schemas.microsoft.com/office/drawing/2014/main" id="{9F19BD2B-7B37-4795-81CE-0BA5E909C19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893" y="2610912"/>
            <a:ext cx="3812684" cy="381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33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53A5C5"/>
      </a:accent1>
      <a:accent2>
        <a:srgbClr val="CC463D"/>
      </a:accent2>
      <a:accent3>
        <a:srgbClr val="32AA95"/>
      </a:accent3>
      <a:accent4>
        <a:srgbClr val="EAB558"/>
      </a:accent4>
      <a:accent5>
        <a:srgbClr val="3D397E"/>
      </a:accent5>
      <a:accent6>
        <a:srgbClr val="968C8C"/>
      </a:accent6>
      <a:hlink>
        <a:srgbClr val="EE7A3C"/>
      </a:hlink>
      <a:folHlink>
        <a:srgbClr val="403939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3815</TotalTime>
  <Words>341</Words>
  <Application>Microsoft Office PowerPoint</Application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Cambria Math</vt:lpstr>
      <vt:lpstr>Office Theme</vt:lpstr>
      <vt:lpstr>Generative models  Sarah Pederzani  StalFire PSM workshop, University of Utah 18.01.2025</vt:lpstr>
      <vt:lpstr>What is a generative model?</vt:lpstr>
      <vt:lpstr>What is a generative model?</vt:lpstr>
      <vt:lpstr>What is a generative model?</vt:lpstr>
      <vt:lpstr>Generative model concept</vt:lpstr>
      <vt:lpstr>The role of simulations</vt:lpstr>
      <vt:lpstr>Generative models as part of Bayesian inference</vt:lpstr>
      <vt:lpstr>Why run a simulation first?</vt:lpstr>
      <vt:lpstr>Let’s dive in!</vt:lpstr>
    </vt:vector>
  </TitlesOfParts>
  <Company>MPI EVA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PEDERZANI, SARAH CAROLINE (PGR)</dc:creator>
  <cp:lastModifiedBy>Sarah Pederzani</cp:lastModifiedBy>
  <cp:revision>152</cp:revision>
  <dcterms:created xsi:type="dcterms:W3CDTF">2020-11-24T16:44:10Z</dcterms:created>
  <dcterms:modified xsi:type="dcterms:W3CDTF">2025-01-13T23:44:03Z</dcterms:modified>
</cp:coreProperties>
</file>

<file path=docProps/thumbnail.jpeg>
</file>